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9" r:id="rId2"/>
    <p:sldId id="368" r:id="rId3"/>
    <p:sldId id="371" r:id="rId4"/>
    <p:sldId id="486" r:id="rId5"/>
    <p:sldId id="442" r:id="rId6"/>
    <p:sldId id="506" r:id="rId7"/>
    <p:sldId id="507" r:id="rId8"/>
    <p:sldId id="508" r:id="rId9"/>
    <p:sldId id="509" r:id="rId10"/>
    <p:sldId id="510" r:id="rId11"/>
    <p:sldId id="513" r:id="rId12"/>
    <p:sldId id="511" r:id="rId13"/>
    <p:sldId id="516" r:id="rId14"/>
    <p:sldId id="515" r:id="rId15"/>
    <p:sldId id="517" r:id="rId16"/>
  </p:sldIdLst>
  <p:sldSz cx="12190413" cy="6859588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608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12179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8269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2435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3044952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3653942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4262933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4871923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7032" initials="5" lastIdx="1" clrIdx="0">
    <p:extLst>
      <p:ext uri="{19B8F6BF-5375-455C-9EA6-DF929625EA0E}">
        <p15:presenceInfo xmlns:p15="http://schemas.microsoft.com/office/powerpoint/2012/main" userId="8b90542dc445bd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09"/>
    <a:srgbClr val="FF9900"/>
    <a:srgbClr val="EA6103"/>
    <a:srgbClr val="D53361"/>
    <a:srgbClr val="D43E01"/>
    <a:srgbClr val="0099A9"/>
    <a:srgbClr val="F69F1E"/>
    <a:srgbClr val="EA5E66"/>
    <a:srgbClr val="005DA2"/>
    <a:srgbClr val="E8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5238" autoAdjust="0"/>
  </p:normalViewPr>
  <p:slideViewPr>
    <p:cSldViewPr>
      <p:cViewPr varScale="1">
        <p:scale>
          <a:sx n="81" d="100"/>
          <a:sy n="81" d="100"/>
        </p:scale>
        <p:origin x="72" y="86"/>
      </p:cViewPr>
      <p:guideLst>
        <p:guide orient="horz" pos="2161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2018/9/11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608990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1217981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826971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2435962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3044952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942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933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923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9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46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C787F7-B666-4CB8-A2EA-2C24D65D5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A02BC9-D07F-4D0F-8040-FD11A77D2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F5578E-9291-470C-8CE2-A36B7632F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76233-BA0C-4DB5-9F06-FC826ECC94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75985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5pPr>
      <a:lvl6pPr marL="60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6pPr>
      <a:lvl7pPr marL="121798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7pPr>
      <a:lvl8pPr marL="1826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8pPr>
      <a:lvl9pPr marL="24359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6743" indent="-4567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89609" indent="-38061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2476" indent="-3044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1466" indent="-30449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0457" indent="-30449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49447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3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2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1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5.png"/><Relationship Id="rId5" Type="http://schemas.openxmlformats.org/officeDocument/2006/relationships/image" Target="../media/image8.jp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圆角矩形 186"/>
          <p:cNvSpPr/>
          <p:nvPr/>
        </p:nvSpPr>
        <p:spPr>
          <a:xfrm>
            <a:off x="2299501" y="440138"/>
            <a:ext cx="7252089" cy="67223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95" name="组合 194"/>
          <p:cNvGrpSpPr/>
          <p:nvPr/>
        </p:nvGrpSpPr>
        <p:grpSpPr>
          <a:xfrm>
            <a:off x="9551590" y="6238106"/>
            <a:ext cx="458374" cy="413425"/>
            <a:chOff x="4634991" y="2138335"/>
            <a:chExt cx="428348" cy="386204"/>
          </a:xfrm>
        </p:grpSpPr>
        <p:sp>
          <p:nvSpPr>
            <p:cNvPr id="196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197" name="KSO_Shape"/>
            <p:cNvSpPr>
              <a:spLocks/>
            </p:cNvSpPr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0030513" y="6238106"/>
            <a:ext cx="458374" cy="413425"/>
            <a:chOff x="5076056" y="2138335"/>
            <a:chExt cx="428348" cy="386204"/>
          </a:xfrm>
        </p:grpSpPr>
        <p:sp>
          <p:nvSpPr>
            <p:cNvPr id="199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200" name="KSO_Shape"/>
            <p:cNvSpPr>
              <a:spLocks/>
            </p:cNvSpPr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10509436" y="6238106"/>
            <a:ext cx="458374" cy="413425"/>
            <a:chOff x="5557128" y="2138335"/>
            <a:chExt cx="428348" cy="386204"/>
          </a:xfrm>
        </p:grpSpPr>
        <p:sp>
          <p:nvSpPr>
            <p:cNvPr id="202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203" name="KSO_Shape"/>
            <p:cNvSpPr>
              <a:spLocks/>
            </p:cNvSpPr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10988359" y="6238106"/>
            <a:ext cx="458374" cy="413425"/>
            <a:chOff x="6068610" y="2138335"/>
            <a:chExt cx="428348" cy="386204"/>
          </a:xfrm>
        </p:grpSpPr>
        <p:sp>
          <p:nvSpPr>
            <p:cNvPr id="205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206" name="KSO_Shape"/>
            <p:cNvSpPr>
              <a:spLocks/>
            </p:cNvSpPr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11467280" y="6238106"/>
            <a:ext cx="458374" cy="413425"/>
            <a:chOff x="6623914" y="2138335"/>
            <a:chExt cx="428348" cy="386204"/>
          </a:xfrm>
        </p:grpSpPr>
        <p:sp>
          <p:nvSpPr>
            <p:cNvPr id="208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209" name="KSO_Shape"/>
            <p:cNvSpPr>
              <a:spLocks/>
            </p:cNvSpPr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284838C-91AB-49FF-BDFE-4DB276FD46F8}"/>
              </a:ext>
            </a:extLst>
          </p:cNvPr>
          <p:cNvSpPr txBox="1"/>
          <p:nvPr/>
        </p:nvSpPr>
        <p:spPr>
          <a:xfrm>
            <a:off x="3399379" y="591587"/>
            <a:ext cx="61249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普通高中课程标准实验教科书必修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Ⅰ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F888C4-7B4C-4F0E-AD2E-558605CF3CB9}"/>
              </a:ext>
            </a:extLst>
          </p:cNvPr>
          <p:cNvSpPr txBox="1"/>
          <p:nvPr/>
        </p:nvSpPr>
        <p:spPr>
          <a:xfrm>
            <a:off x="842594" y="2170988"/>
            <a:ext cx="1072303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第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课     大一统与秦朝中央集权制度的确立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0DB9E3-3570-4E63-9B49-013C8AFCCDAA}"/>
              </a:ext>
            </a:extLst>
          </p:cNvPr>
          <p:cNvSpPr txBox="1"/>
          <p:nvPr/>
        </p:nvSpPr>
        <p:spPr>
          <a:xfrm>
            <a:off x="2926854" y="3097155"/>
            <a:ext cx="5832648" cy="2822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一、从群雄割据到大统一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二、“始皇帝”与三公九卿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三、废分封，置郡县</a:t>
            </a:r>
          </a:p>
        </p:txBody>
      </p:sp>
    </p:spTree>
    <p:extLst>
      <p:ext uri="{BB962C8B-B14F-4D97-AF65-F5344CB8AC3E}">
        <p14:creationId xmlns:p14="http://schemas.microsoft.com/office/powerpoint/2010/main" val="39938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33" grpId="0"/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12FC9AEA-EA3E-4C88-8A6E-3CFE5EC8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6BCF70CF-ADDF-418E-AAA3-25122C62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1217C5A-8A66-4088-B589-4FF21E2EE3A7}"/>
              </a:ext>
            </a:extLst>
          </p:cNvPr>
          <p:cNvSpPr txBox="1"/>
          <p:nvPr/>
        </p:nvSpPr>
        <p:spPr>
          <a:xfrm>
            <a:off x="1325192" y="-134748"/>
            <a:ext cx="424847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“始皇帝”与三公九卿</a:t>
            </a:r>
            <a:endParaRPr lang="en-US" altLang="zh-CN" sz="32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9D52BE-CB41-45F7-909B-48EBA722501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662" y="1216956"/>
            <a:ext cx="590546" cy="5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243086-F365-4B69-8FED-28893C2893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896"/>
          <a:stretch/>
        </p:blipFill>
        <p:spPr>
          <a:xfrm>
            <a:off x="1109226" y="1861181"/>
            <a:ext cx="7002203" cy="3982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5EADC84-8573-4906-87C9-65F53E1F5400}"/>
              </a:ext>
            </a:extLst>
          </p:cNvPr>
          <p:cNvSpPr txBox="1"/>
          <p:nvPr/>
        </p:nvSpPr>
        <p:spPr>
          <a:xfrm>
            <a:off x="1789208" y="1395082"/>
            <a:ext cx="6373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（二）以“三公九卿”为轴心的中央政务系统</a:t>
            </a: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F764B1-7FBA-4008-87F8-F24EA3578545}"/>
              </a:ext>
            </a:extLst>
          </p:cNvPr>
          <p:cNvGrpSpPr>
            <a:grpSpLocks/>
          </p:cNvGrpSpPr>
          <p:nvPr/>
        </p:nvGrpSpPr>
        <p:grpSpPr bwMode="auto">
          <a:xfrm>
            <a:off x="478582" y="2172966"/>
            <a:ext cx="11233248" cy="4469846"/>
            <a:chOff x="295" y="754"/>
            <a:chExt cx="5262" cy="2404"/>
          </a:xfrm>
        </p:grpSpPr>
        <p:grpSp>
          <p:nvGrpSpPr>
            <p:cNvPr id="9" name="组合 180229">
              <a:extLst>
                <a:ext uri="{FF2B5EF4-FFF2-40B4-BE49-F238E27FC236}">
                  <a16:creationId xmlns:a16="http://schemas.microsoft.com/office/drawing/2014/main" id="{B63A980A-DB50-4E9A-A0FF-C29B738BFA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5" y="754"/>
              <a:ext cx="4173" cy="2404"/>
              <a:chOff x="1134" y="1272"/>
              <a:chExt cx="8925" cy="1152"/>
            </a:xfrm>
          </p:grpSpPr>
          <p:sp>
            <p:nvSpPr>
              <p:cNvPr id="16" name="矩形 180230">
                <a:extLst>
                  <a:ext uri="{FF2B5EF4-FFF2-40B4-BE49-F238E27FC236}">
                    <a16:creationId xmlns:a16="http://schemas.microsoft.com/office/drawing/2014/main" id="{89AC5EA9-4958-47BF-B438-94E61895921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34" y="1272"/>
                <a:ext cx="8925" cy="1152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cxnSp>
            <p:nvCxnSpPr>
              <p:cNvPr id="17" name="_s180232">
                <a:extLst>
                  <a:ext uri="{FF2B5EF4-FFF2-40B4-BE49-F238E27FC236}">
                    <a16:creationId xmlns:a16="http://schemas.microsoft.com/office/drawing/2014/main" id="{19C005B4-EC64-4665-809B-868F64E8D0AB}"/>
                  </a:ext>
                </a:extLst>
              </p:cNvPr>
              <p:cNvCxnSpPr>
                <a:cxnSpLocks noChangeShapeType="1"/>
                <a:stCxn id="41" idx="0"/>
                <a:endCxn id="31" idx="2"/>
              </p:cNvCxnSpPr>
              <p:nvPr/>
            </p:nvCxnSpPr>
            <p:spPr bwMode="auto">
              <a:xfrm rot="5400000" flipH="1">
                <a:off x="7539" y="48"/>
                <a:ext cx="144" cy="4032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_s180233">
                <a:extLst>
                  <a:ext uri="{FF2B5EF4-FFF2-40B4-BE49-F238E27FC236}">
                    <a16:creationId xmlns:a16="http://schemas.microsoft.com/office/drawing/2014/main" id="{20F3F8FA-5181-4463-8324-73E27E70AB47}"/>
                  </a:ext>
                </a:extLst>
              </p:cNvPr>
              <p:cNvCxnSpPr>
                <a:cxnSpLocks noChangeShapeType="1"/>
                <a:stCxn id="40" idx="0"/>
                <a:endCxn id="31" idx="2"/>
              </p:cNvCxnSpPr>
              <p:nvPr/>
            </p:nvCxnSpPr>
            <p:spPr bwMode="auto">
              <a:xfrm rot="5400000" flipH="1">
                <a:off x="7032" y="547"/>
                <a:ext cx="144" cy="3025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_s180234">
                <a:extLst>
                  <a:ext uri="{FF2B5EF4-FFF2-40B4-BE49-F238E27FC236}">
                    <a16:creationId xmlns:a16="http://schemas.microsoft.com/office/drawing/2014/main" id="{E311B02F-FC2E-4D01-BFB7-3A1E0954DD53}"/>
                  </a:ext>
                </a:extLst>
              </p:cNvPr>
              <p:cNvCxnSpPr>
                <a:cxnSpLocks noChangeShapeType="1"/>
                <a:stCxn id="39" idx="0"/>
                <a:endCxn id="31" idx="2"/>
              </p:cNvCxnSpPr>
              <p:nvPr/>
            </p:nvCxnSpPr>
            <p:spPr bwMode="auto">
              <a:xfrm rot="5400000" flipH="1">
                <a:off x="6528" y="1051"/>
                <a:ext cx="144" cy="2017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_s180235">
                <a:extLst>
                  <a:ext uri="{FF2B5EF4-FFF2-40B4-BE49-F238E27FC236}">
                    <a16:creationId xmlns:a16="http://schemas.microsoft.com/office/drawing/2014/main" id="{E4E39119-A674-462B-B52F-CC3855E319CA}"/>
                  </a:ext>
                </a:extLst>
              </p:cNvPr>
              <p:cNvCxnSpPr>
                <a:cxnSpLocks noChangeShapeType="1"/>
                <a:stCxn id="38" idx="0"/>
                <a:endCxn id="31" idx="2"/>
              </p:cNvCxnSpPr>
              <p:nvPr/>
            </p:nvCxnSpPr>
            <p:spPr bwMode="auto">
              <a:xfrm rot="5400000" flipH="1">
                <a:off x="6028" y="1559"/>
                <a:ext cx="144" cy="1010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_s180236">
                <a:extLst>
                  <a:ext uri="{FF2B5EF4-FFF2-40B4-BE49-F238E27FC236}">
                    <a16:creationId xmlns:a16="http://schemas.microsoft.com/office/drawing/2014/main" id="{3708B999-26C9-4223-BC4C-5DB2A75E9591}"/>
                  </a:ext>
                </a:extLst>
              </p:cNvPr>
              <p:cNvCxnSpPr>
                <a:cxnSpLocks noChangeShapeType="1"/>
                <a:stCxn id="37" idx="0"/>
                <a:endCxn id="31" idx="2"/>
              </p:cNvCxnSpPr>
              <p:nvPr/>
            </p:nvCxnSpPr>
            <p:spPr bwMode="auto">
              <a:xfrm rot="5400000" flipH="1">
                <a:off x="5521" y="2058"/>
                <a:ext cx="144" cy="3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_s180237">
                <a:extLst>
                  <a:ext uri="{FF2B5EF4-FFF2-40B4-BE49-F238E27FC236}">
                    <a16:creationId xmlns:a16="http://schemas.microsoft.com/office/drawing/2014/main" id="{09866650-C27E-49C9-B5A4-BFB29D2647A8}"/>
                  </a:ext>
                </a:extLst>
              </p:cNvPr>
              <p:cNvCxnSpPr>
                <a:cxnSpLocks noChangeShapeType="1"/>
                <a:stCxn id="36" idx="0"/>
                <a:endCxn id="31" idx="2"/>
              </p:cNvCxnSpPr>
              <p:nvPr/>
            </p:nvCxnSpPr>
            <p:spPr bwMode="auto">
              <a:xfrm rot="-5400000">
                <a:off x="5017" y="1557"/>
                <a:ext cx="144" cy="1005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_s180238">
                <a:extLst>
                  <a:ext uri="{FF2B5EF4-FFF2-40B4-BE49-F238E27FC236}">
                    <a16:creationId xmlns:a16="http://schemas.microsoft.com/office/drawing/2014/main" id="{68CF8645-EE14-42DF-BB23-28AEA99B2DBD}"/>
                  </a:ext>
                </a:extLst>
              </p:cNvPr>
              <p:cNvCxnSpPr>
                <a:cxnSpLocks noChangeShapeType="1"/>
                <a:stCxn id="35" idx="0"/>
                <a:endCxn id="31" idx="2"/>
              </p:cNvCxnSpPr>
              <p:nvPr/>
            </p:nvCxnSpPr>
            <p:spPr bwMode="auto">
              <a:xfrm rot="-5400000">
                <a:off x="4517" y="1058"/>
                <a:ext cx="144" cy="2012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_s180239">
                <a:extLst>
                  <a:ext uri="{FF2B5EF4-FFF2-40B4-BE49-F238E27FC236}">
                    <a16:creationId xmlns:a16="http://schemas.microsoft.com/office/drawing/2014/main" id="{D783B4AA-9162-46F7-9E9F-8F50D03E203A}"/>
                  </a:ext>
                </a:extLst>
              </p:cNvPr>
              <p:cNvCxnSpPr>
                <a:cxnSpLocks noChangeShapeType="1"/>
                <a:stCxn id="34" idx="0"/>
                <a:endCxn id="31" idx="2"/>
              </p:cNvCxnSpPr>
              <p:nvPr/>
            </p:nvCxnSpPr>
            <p:spPr bwMode="auto">
              <a:xfrm rot="-5400000">
                <a:off x="4012" y="553"/>
                <a:ext cx="144" cy="3022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_s180240">
                <a:extLst>
                  <a:ext uri="{FF2B5EF4-FFF2-40B4-BE49-F238E27FC236}">
                    <a16:creationId xmlns:a16="http://schemas.microsoft.com/office/drawing/2014/main" id="{B9F642F8-0FE4-45A7-A644-9D53C19F0B52}"/>
                  </a:ext>
                </a:extLst>
              </p:cNvPr>
              <p:cNvCxnSpPr>
                <a:cxnSpLocks noChangeShapeType="1"/>
                <a:stCxn id="33" idx="0"/>
                <a:endCxn id="31" idx="2"/>
              </p:cNvCxnSpPr>
              <p:nvPr/>
            </p:nvCxnSpPr>
            <p:spPr bwMode="auto">
              <a:xfrm rot="-5400000">
                <a:off x="3505" y="45"/>
                <a:ext cx="144" cy="4029"/>
              </a:xfrm>
              <a:prstGeom prst="bentConnector3">
                <a:avLst>
                  <a:gd name="adj1" fmla="val 24000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_s180241">
                <a:extLst>
                  <a:ext uri="{FF2B5EF4-FFF2-40B4-BE49-F238E27FC236}">
                    <a16:creationId xmlns:a16="http://schemas.microsoft.com/office/drawing/2014/main" id="{503B9C3D-5674-4ADD-8CFB-FD18493CD294}"/>
                  </a:ext>
                </a:extLst>
              </p:cNvPr>
              <p:cNvCxnSpPr>
                <a:cxnSpLocks noChangeShapeType="1"/>
                <a:stCxn id="32" idx="0"/>
                <a:endCxn id="29" idx="2"/>
              </p:cNvCxnSpPr>
              <p:nvPr/>
            </p:nvCxnSpPr>
            <p:spPr bwMode="auto">
              <a:xfrm rot="5400000" flipH="1">
                <a:off x="5273" y="372"/>
                <a:ext cx="144" cy="2520"/>
              </a:xfrm>
              <a:prstGeom prst="bentConnector3">
                <a:avLst>
                  <a:gd name="adj1" fmla="val 23921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_s180242">
                <a:extLst>
                  <a:ext uri="{FF2B5EF4-FFF2-40B4-BE49-F238E27FC236}">
                    <a16:creationId xmlns:a16="http://schemas.microsoft.com/office/drawing/2014/main" id="{CCDD63E4-3F67-434D-9387-3F8EB6A76C99}"/>
                  </a:ext>
                </a:extLst>
              </p:cNvPr>
              <p:cNvCxnSpPr>
                <a:cxnSpLocks noChangeShapeType="1"/>
                <a:stCxn id="31" idx="0"/>
                <a:endCxn id="29" idx="2"/>
              </p:cNvCxnSpPr>
              <p:nvPr/>
            </p:nvCxnSpPr>
            <p:spPr bwMode="auto">
              <a:xfrm rot="5400000" flipH="1">
                <a:off x="4768" y="877"/>
                <a:ext cx="144" cy="1510"/>
              </a:xfrm>
              <a:prstGeom prst="bentConnector3">
                <a:avLst>
                  <a:gd name="adj1" fmla="val 23921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_s180243">
                <a:extLst>
                  <a:ext uri="{FF2B5EF4-FFF2-40B4-BE49-F238E27FC236}">
                    <a16:creationId xmlns:a16="http://schemas.microsoft.com/office/drawing/2014/main" id="{4D333BB8-0CC4-47B9-9D39-73AF6FD1C0F8}"/>
                  </a:ext>
                </a:extLst>
              </p:cNvPr>
              <p:cNvCxnSpPr>
                <a:cxnSpLocks noChangeShapeType="1"/>
                <a:stCxn id="30" idx="0"/>
                <a:endCxn id="29" idx="2"/>
              </p:cNvCxnSpPr>
              <p:nvPr/>
            </p:nvCxnSpPr>
            <p:spPr bwMode="auto">
              <a:xfrm rot="-5400000">
                <a:off x="2750" y="368"/>
                <a:ext cx="144" cy="2519"/>
              </a:xfrm>
              <a:prstGeom prst="bentConnector3">
                <a:avLst>
                  <a:gd name="adj1" fmla="val 23921"/>
                </a:avLst>
              </a:prstGeom>
              <a:noFill/>
              <a:ln w="28575">
                <a:solidFill>
                  <a:srgbClr val="5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_s180244">
                <a:extLst>
                  <a:ext uri="{FF2B5EF4-FFF2-40B4-BE49-F238E27FC236}">
                    <a16:creationId xmlns:a16="http://schemas.microsoft.com/office/drawing/2014/main" id="{7AEBEAC1-0B5F-4A6D-BFD6-627747D2D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1272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9F67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皇帝</a:t>
                </a:r>
              </a:p>
            </p:txBody>
          </p:sp>
          <p:sp>
            <p:nvSpPr>
              <p:cNvPr id="30" name="_s180245">
                <a:extLst>
                  <a:ext uri="{FF2B5EF4-FFF2-40B4-BE49-F238E27FC236}">
                    <a16:creationId xmlns:a16="http://schemas.microsoft.com/office/drawing/2014/main" id="{9EE7058C-1AD1-41B6-9626-15C1D8DBE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太尉</a:t>
                </a:r>
              </a:p>
            </p:txBody>
          </p:sp>
          <p:sp>
            <p:nvSpPr>
              <p:cNvPr id="31" name="_s180246">
                <a:extLst>
                  <a:ext uri="{FF2B5EF4-FFF2-40B4-BE49-F238E27FC236}">
                    <a16:creationId xmlns:a16="http://schemas.microsoft.com/office/drawing/2014/main" id="{CD5BDD12-6494-4CE8-BF2D-EE8C0767F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4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丞相</a:t>
                </a:r>
              </a:p>
            </p:txBody>
          </p:sp>
          <p:sp>
            <p:nvSpPr>
              <p:cNvPr id="32" name="_s180247">
                <a:extLst>
                  <a:ext uri="{FF2B5EF4-FFF2-40B4-BE49-F238E27FC236}">
                    <a16:creationId xmlns:a16="http://schemas.microsoft.com/office/drawing/2014/main" id="{31ED8E44-85B7-4710-9C49-26DB3CB97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" y="1704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9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御史大夫</a:t>
                </a:r>
              </a:p>
            </p:txBody>
          </p:sp>
          <p:sp>
            <p:nvSpPr>
              <p:cNvPr id="33" name="_s180248">
                <a:extLst>
                  <a:ext uri="{FF2B5EF4-FFF2-40B4-BE49-F238E27FC236}">
                    <a16:creationId xmlns:a16="http://schemas.microsoft.com/office/drawing/2014/main" id="{656F1A81-1BAD-4640-95EB-5BF44F14D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4" y="2136"/>
                <a:ext cx="864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奉常</a:t>
                </a:r>
              </a:p>
            </p:txBody>
          </p:sp>
          <p:sp>
            <p:nvSpPr>
              <p:cNvPr id="34" name="_s180249">
                <a:extLst>
                  <a:ext uri="{FF2B5EF4-FFF2-40B4-BE49-F238E27FC236}">
                    <a16:creationId xmlns:a16="http://schemas.microsoft.com/office/drawing/2014/main" id="{360DF7C3-48B0-481A-A880-FCA11E507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郎中令</a:t>
                </a:r>
              </a:p>
            </p:txBody>
          </p:sp>
          <p:sp>
            <p:nvSpPr>
              <p:cNvPr id="35" name="_s180250">
                <a:extLst>
                  <a:ext uri="{FF2B5EF4-FFF2-40B4-BE49-F238E27FC236}">
                    <a16:creationId xmlns:a16="http://schemas.microsoft.com/office/drawing/2014/main" id="{3B540B25-6976-43D2-B573-4B7C015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0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卫尉</a:t>
                </a:r>
              </a:p>
            </p:txBody>
          </p:sp>
          <p:sp>
            <p:nvSpPr>
              <p:cNvPr id="36" name="_s180251">
                <a:extLst>
                  <a:ext uri="{FF2B5EF4-FFF2-40B4-BE49-F238E27FC236}">
                    <a16:creationId xmlns:a16="http://schemas.microsoft.com/office/drawing/2014/main" id="{E9ECFB17-5548-4A80-9AB0-E832A7D50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太仆</a:t>
                </a:r>
              </a:p>
            </p:txBody>
          </p:sp>
          <p:sp>
            <p:nvSpPr>
              <p:cNvPr id="37" name="_s180252">
                <a:extLst>
                  <a:ext uri="{FF2B5EF4-FFF2-40B4-BE49-F238E27FC236}">
                    <a16:creationId xmlns:a16="http://schemas.microsoft.com/office/drawing/2014/main" id="{F49C5593-FD02-4614-AD6F-0C17E38AB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廷尉</a:t>
                </a:r>
              </a:p>
            </p:txBody>
          </p:sp>
          <p:sp>
            <p:nvSpPr>
              <p:cNvPr id="38" name="_s180253">
                <a:extLst>
                  <a:ext uri="{FF2B5EF4-FFF2-40B4-BE49-F238E27FC236}">
                    <a16:creationId xmlns:a16="http://schemas.microsoft.com/office/drawing/2014/main" id="{96F66E18-BEE6-4248-8DB9-5DE7976D2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3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典客</a:t>
                </a:r>
              </a:p>
            </p:txBody>
          </p:sp>
          <p:sp>
            <p:nvSpPr>
              <p:cNvPr id="39" name="_s180254">
                <a:extLst>
                  <a:ext uri="{FF2B5EF4-FFF2-40B4-BE49-F238E27FC236}">
                    <a16:creationId xmlns:a16="http://schemas.microsoft.com/office/drawing/2014/main" id="{82C22162-057E-40F3-89FC-B49740DF5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1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宗正</a:t>
                </a:r>
              </a:p>
            </p:txBody>
          </p:sp>
          <p:sp>
            <p:nvSpPr>
              <p:cNvPr id="40" name="_s180255">
                <a:extLst>
                  <a:ext uri="{FF2B5EF4-FFF2-40B4-BE49-F238E27FC236}">
                    <a16:creationId xmlns:a16="http://schemas.microsoft.com/office/drawing/2014/main" id="{16FE546D-CFEC-4484-ACC2-F4777985A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8" y="2136"/>
                <a:ext cx="864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100" b="1">
                    <a:latin typeface="Arial" panose="020B0604020202020204" pitchFamily="34" charset="0"/>
                    <a:ea typeface="黑体" panose="02010609060101010101" pitchFamily="49" charset="-122"/>
                  </a:rPr>
                  <a:t>治粟内史</a:t>
                </a:r>
              </a:p>
            </p:txBody>
          </p:sp>
          <p:sp>
            <p:nvSpPr>
              <p:cNvPr id="41" name="_s180256">
                <a:extLst>
                  <a:ext uri="{FF2B5EF4-FFF2-40B4-BE49-F238E27FC236}">
                    <a16:creationId xmlns:a16="http://schemas.microsoft.com/office/drawing/2014/main" id="{9A450777-9025-4B63-A23F-DF9544720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6" y="2136"/>
                <a:ext cx="863" cy="2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eaVert"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901" b="1">
                    <a:latin typeface="Arial" panose="020B0604020202020204" pitchFamily="34" charset="0"/>
                    <a:ea typeface="黑体" panose="02010609060101010101" pitchFamily="49" charset="-122"/>
                  </a:rPr>
                  <a:t>少府</a:t>
                </a:r>
              </a:p>
            </p:txBody>
          </p:sp>
        </p:grpSp>
        <p:grpSp>
          <p:nvGrpSpPr>
            <p:cNvPr id="10" name="组合 180256">
              <a:extLst>
                <a:ext uri="{FF2B5EF4-FFF2-40B4-BE49-F238E27FC236}">
                  <a16:creationId xmlns:a16="http://schemas.microsoft.com/office/drawing/2014/main" id="{AA022C18-683C-48DE-AD33-89AD07DC3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981"/>
              <a:ext cx="953" cy="1043"/>
              <a:chOff x="4558" y="1797"/>
              <a:chExt cx="953" cy="1043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62FE45D-08C4-4505-AC98-CD3972094B09}"/>
                  </a:ext>
                </a:extLst>
              </p:cNvPr>
              <p:cNvSpPr txBox="1"/>
              <p:nvPr/>
            </p:nvSpPr>
            <p:spPr>
              <a:xfrm>
                <a:off x="4740" y="2069"/>
                <a:ext cx="771" cy="352"/>
              </a:xfrm>
              <a:prstGeom prst="rect">
                <a:avLst/>
              </a:prstGeom>
              <a:noFill/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zh-CN" altLang="en-US" sz="2901" b="1" noProof="1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rPr>
                  <a:t>三公</a:t>
                </a:r>
              </a:p>
            </p:txBody>
          </p:sp>
          <p:sp>
            <p:nvSpPr>
              <p:cNvPr id="15" name="右大括号 180258">
                <a:extLst>
                  <a:ext uri="{FF2B5EF4-FFF2-40B4-BE49-F238E27FC236}">
                    <a16:creationId xmlns:a16="http://schemas.microsoft.com/office/drawing/2014/main" id="{5C1EEF5D-F85D-4DEA-AEA3-B89817129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1797"/>
                <a:ext cx="136" cy="1043"/>
              </a:xfrm>
              <a:prstGeom prst="rightBrace">
                <a:avLst>
                  <a:gd name="adj1" fmla="val 63767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80259">
              <a:extLst>
                <a:ext uri="{FF2B5EF4-FFF2-40B4-BE49-F238E27FC236}">
                  <a16:creationId xmlns:a16="http://schemas.microsoft.com/office/drawing/2014/main" id="{FFE287B9-6514-464B-8D2E-5D96D2880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069"/>
              <a:ext cx="953" cy="1043"/>
              <a:chOff x="4558" y="3113"/>
              <a:chExt cx="953" cy="1043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24CF9C-F21F-4E17-BA77-1F9E145D3649}"/>
                  </a:ext>
                </a:extLst>
              </p:cNvPr>
              <p:cNvSpPr txBox="1"/>
              <p:nvPr/>
            </p:nvSpPr>
            <p:spPr>
              <a:xfrm>
                <a:off x="4785" y="3475"/>
                <a:ext cx="726" cy="351"/>
              </a:xfrm>
              <a:prstGeom prst="rect">
                <a:avLst/>
              </a:prstGeom>
              <a:noFill/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zh-CN" altLang="en-US" sz="2901" b="1" noProof="1">
                    <a:solidFill>
                      <a:srgbClr val="FF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rPr>
                  <a:t>九卿</a:t>
                </a:r>
              </a:p>
            </p:txBody>
          </p:sp>
          <p:sp>
            <p:nvSpPr>
              <p:cNvPr id="13" name="右大括号 180261">
                <a:extLst>
                  <a:ext uri="{FF2B5EF4-FFF2-40B4-BE49-F238E27FC236}">
                    <a16:creationId xmlns:a16="http://schemas.microsoft.com/office/drawing/2014/main" id="{269A107B-95D2-4FEC-9829-B71C0996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3113"/>
                <a:ext cx="136" cy="1043"/>
              </a:xfrm>
              <a:prstGeom prst="rightBrace">
                <a:avLst>
                  <a:gd name="adj1" fmla="val 63767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3212BF2-A35B-41D9-961C-ABB96A2449F6}"/>
              </a:ext>
            </a:extLst>
          </p:cNvPr>
          <p:cNvGrpSpPr>
            <a:grpSpLocks/>
          </p:cNvGrpSpPr>
          <p:nvPr/>
        </p:nvGrpSpPr>
        <p:grpSpPr bwMode="auto">
          <a:xfrm>
            <a:off x="1357736" y="4020955"/>
            <a:ext cx="2188081" cy="1016236"/>
            <a:chOff x="657" y="2069"/>
            <a:chExt cx="1378" cy="640"/>
          </a:xfrm>
        </p:grpSpPr>
        <p:sp>
          <p:nvSpPr>
            <p:cNvPr id="43" name="文本框 180268">
              <a:extLst>
                <a:ext uri="{FF2B5EF4-FFF2-40B4-BE49-F238E27FC236}">
                  <a16:creationId xmlns:a16="http://schemas.microsoft.com/office/drawing/2014/main" id="{E7E18D2B-399B-45E4-91DB-4ADF3D820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2069"/>
              <a:ext cx="13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负责军务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（虚位）</a:t>
              </a:r>
            </a:p>
          </p:txBody>
        </p:sp>
        <p:pic>
          <p:nvPicPr>
            <p:cNvPr id="44" name="图片 180269" descr="BD21298_">
              <a:extLst>
                <a:ext uri="{FF2B5EF4-FFF2-40B4-BE49-F238E27FC236}">
                  <a16:creationId xmlns:a16="http://schemas.microsoft.com/office/drawing/2014/main" id="{FCC43DB1-B4D0-4E0B-9DC7-4B9578C20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205"/>
              <a:ext cx="3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图片 44" descr="BD21298_">
            <a:extLst>
              <a:ext uri="{FF2B5EF4-FFF2-40B4-BE49-F238E27FC236}">
                <a16:creationId xmlns:a16="http://schemas.microsoft.com/office/drawing/2014/main" id="{C3958FB4-DA0B-4590-9415-DD00CA45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2264" flipH="1">
            <a:off x="5083124" y="3334485"/>
            <a:ext cx="685959" cy="2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7E253996-2AFE-4664-A3DF-40B15102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365" y="2421499"/>
            <a:ext cx="1548171" cy="8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百官之首   全国政务</a:t>
            </a:r>
          </a:p>
        </p:txBody>
      </p:sp>
      <p:sp>
        <p:nvSpPr>
          <p:cNvPr id="47" name="文本框 180263">
            <a:extLst>
              <a:ext uri="{FF2B5EF4-FFF2-40B4-BE49-F238E27FC236}">
                <a16:creationId xmlns:a16="http://schemas.microsoft.com/office/drawing/2014/main" id="{7645E5C0-1A85-43A5-8C75-0F4A507D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48" y="3053438"/>
            <a:ext cx="2161088" cy="21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副丞相</a:t>
            </a: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律令图籍</a:t>
            </a: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监察百官</a:t>
            </a: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（位低权重）</a:t>
            </a:r>
          </a:p>
        </p:txBody>
      </p:sp>
      <p:pic>
        <p:nvPicPr>
          <p:cNvPr id="48" name="图片 180264" descr="BD21298_">
            <a:extLst>
              <a:ext uri="{FF2B5EF4-FFF2-40B4-BE49-F238E27FC236}">
                <a16:creationId xmlns:a16="http://schemas.microsoft.com/office/drawing/2014/main" id="{37BD69D0-FF36-4C04-BFB3-8D6981EB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78" y="4209149"/>
            <a:ext cx="504942" cy="36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/>
          <p:bldP spid="46" grpId="0"/>
          <p:bldP spid="4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D4141DD-11C0-480F-A628-1B6C37B53D36}"/>
              </a:ext>
            </a:extLst>
          </p:cNvPr>
          <p:cNvSpPr txBox="1"/>
          <p:nvPr/>
        </p:nvSpPr>
        <p:spPr>
          <a:xfrm>
            <a:off x="622598" y="549474"/>
            <a:ext cx="10009112" cy="2234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材料四：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丞相绾等言：“诸侯初破，燕、齐、荆地远，不为置王，毋以填（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zhèn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）之。请立诸子，唯上幸许。”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——《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史记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秦始皇本纪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800" b="1" dirty="0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9B559B-96C4-4EBF-92B4-B4CF1DF23B9B}"/>
              </a:ext>
            </a:extLst>
          </p:cNvPr>
          <p:cNvSpPr txBox="1"/>
          <p:nvPr/>
        </p:nvSpPr>
        <p:spPr>
          <a:xfrm>
            <a:off x="646706" y="2796039"/>
            <a:ext cx="10585176" cy="3545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材料五：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廷尉李斯议曰：“周文武所封子弟同姓甚众，然後属疏远，相攻击如仇雠（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chóu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），诸侯更相诛伐，周天子弗能禁止。今海内赖陛下神灵一统，皆为郡县， 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天下无异意，则安宁之术也。置诸侯不便。”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——《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史记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秦始皇本纪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3200" b="1" dirty="0">
              <a:solidFill>
                <a:schemeClr val="accent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AE559E1-E61F-4E39-9110-F83CB7C239A8}"/>
              </a:ext>
            </a:extLst>
          </p:cNvPr>
          <p:cNvGrpSpPr/>
          <p:nvPr/>
        </p:nvGrpSpPr>
        <p:grpSpPr>
          <a:xfrm>
            <a:off x="1990750" y="1557018"/>
            <a:ext cx="8496944" cy="3397530"/>
            <a:chOff x="1990750" y="1557018"/>
            <a:chExt cx="8496944" cy="3397530"/>
          </a:xfrm>
        </p:grpSpPr>
        <p:sp>
          <p:nvSpPr>
            <p:cNvPr id="8" name="云形 7">
              <a:extLst>
                <a:ext uri="{FF2B5EF4-FFF2-40B4-BE49-F238E27FC236}">
                  <a16:creationId xmlns:a16="http://schemas.microsoft.com/office/drawing/2014/main" id="{C4425C03-8D5C-4848-9CA4-AEEFA2C5177B}"/>
                </a:ext>
              </a:extLst>
            </p:cNvPr>
            <p:cNvSpPr/>
            <p:nvPr/>
          </p:nvSpPr>
          <p:spPr>
            <a:xfrm>
              <a:off x="1990750" y="1557018"/>
              <a:ext cx="8496944" cy="339753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E966F80-78DB-49F1-ACE0-CA60504FE648}"/>
                </a:ext>
              </a:extLst>
            </p:cNvPr>
            <p:cNvSpPr txBox="1"/>
            <p:nvPr/>
          </p:nvSpPr>
          <p:spPr>
            <a:xfrm>
              <a:off x="3070870" y="2747951"/>
              <a:ext cx="5904656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6600" b="1" dirty="0">
                  <a:solidFill>
                    <a:srgbClr val="FF6D0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分封制？郡县制？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0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CEE3F22F-6DFA-4A92-BE0F-1C639762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C9FB8886-0571-493E-ADD1-C3F88AF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CCD045-AFAB-4C4B-8300-01DB0B3F2CA7}"/>
              </a:ext>
            </a:extLst>
          </p:cNvPr>
          <p:cNvSpPr txBox="1"/>
          <p:nvPr/>
        </p:nvSpPr>
        <p:spPr>
          <a:xfrm>
            <a:off x="1325192" y="-134748"/>
            <a:ext cx="424847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废分封，设郡县</a:t>
            </a:r>
            <a:endParaRPr lang="en-US" altLang="zh-CN" sz="32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6A937-A53D-42E3-B455-2CF937839A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662" y="1216956"/>
            <a:ext cx="590546" cy="5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80970AC-931A-4CAB-8958-D9C76EF56E1D}"/>
              </a:ext>
            </a:extLst>
          </p:cNvPr>
          <p:cNvSpPr txBox="1"/>
          <p:nvPr/>
        </p:nvSpPr>
        <p:spPr>
          <a:xfrm>
            <a:off x="1789208" y="1395082"/>
            <a:ext cx="63732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（三）以“郡县”为基础的地方施政系统</a:t>
            </a:r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9EDB6D-86EB-4905-B544-29886DFAA2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896"/>
          <a:stretch/>
        </p:blipFill>
        <p:spPr>
          <a:xfrm>
            <a:off x="1109226" y="1861181"/>
            <a:ext cx="7002203" cy="3982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2067F6-1BFB-4F29-BE3D-B955DD208C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208" y="2054900"/>
            <a:ext cx="7632029" cy="46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CEE3F22F-6DFA-4A92-BE0F-1C639762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C9FB8886-0571-493E-ADD1-C3F88AF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CCD045-AFAB-4C4B-8300-01DB0B3F2CA7}"/>
              </a:ext>
            </a:extLst>
          </p:cNvPr>
          <p:cNvSpPr txBox="1"/>
          <p:nvPr/>
        </p:nvSpPr>
        <p:spPr>
          <a:xfrm>
            <a:off x="1325192" y="-134748"/>
            <a:ext cx="424847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废分封，设郡县</a:t>
            </a:r>
            <a:endParaRPr lang="en-US" altLang="zh-CN" sz="32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6A937-A53D-42E3-B455-2CF937839A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662" y="1216956"/>
            <a:ext cx="590546" cy="5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80970AC-931A-4CAB-8958-D9C76EF56E1D}"/>
              </a:ext>
            </a:extLst>
          </p:cNvPr>
          <p:cNvSpPr txBox="1"/>
          <p:nvPr/>
        </p:nvSpPr>
        <p:spPr>
          <a:xfrm>
            <a:off x="1789208" y="1395082"/>
            <a:ext cx="63732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（四）其他辅助措施</a:t>
            </a:r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9EDB6D-86EB-4905-B544-29886DFAA2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896"/>
          <a:stretch/>
        </p:blipFill>
        <p:spPr>
          <a:xfrm>
            <a:off x="1109226" y="1861181"/>
            <a:ext cx="7002203" cy="39820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1CAE6E7-6F67-4C0A-8B12-8DB20FCA08E1}"/>
              </a:ext>
            </a:extLst>
          </p:cNvPr>
          <p:cNvGrpSpPr/>
          <p:nvPr/>
        </p:nvGrpSpPr>
        <p:grpSpPr>
          <a:xfrm>
            <a:off x="556209" y="2682876"/>
            <a:ext cx="6357938" cy="584775"/>
            <a:chOff x="428625" y="3214688"/>
            <a:chExt cx="6357938" cy="584775"/>
          </a:xfrm>
        </p:grpSpPr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41CB290A-2F6B-432D-B66C-3E08265C5CE9}"/>
                </a:ext>
              </a:extLst>
            </p:cNvPr>
            <p:cNvSpPr txBox="1"/>
            <p:nvPr/>
          </p:nvSpPr>
          <p:spPr>
            <a:xfrm>
              <a:off x="428625" y="3214688"/>
              <a:ext cx="442912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1.</a:t>
              </a: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选官制度：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1A901926-13C9-498D-A0D1-B4F6130CB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938" y="3276094"/>
              <a:ext cx="3857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任免权由皇帝掌握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FBA70CC-5B03-454C-8238-D28E0D862174}"/>
              </a:ext>
            </a:extLst>
          </p:cNvPr>
          <p:cNvGrpSpPr/>
          <p:nvPr/>
        </p:nvGrpSpPr>
        <p:grpSpPr>
          <a:xfrm>
            <a:off x="556209" y="3848687"/>
            <a:ext cx="6572250" cy="584924"/>
            <a:chOff x="428625" y="3714601"/>
            <a:chExt cx="6572250" cy="584924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A94EBC3C-E6F9-4455-BB5D-0FCBB7D358E3}"/>
                </a:ext>
              </a:extLst>
            </p:cNvPr>
            <p:cNvSpPr txBox="1"/>
            <p:nvPr/>
          </p:nvSpPr>
          <p:spPr>
            <a:xfrm>
              <a:off x="428625" y="3714750"/>
              <a:ext cx="2500313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2.</a:t>
              </a: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监察制度：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9B555027-C770-4DDD-99DB-B49CC7853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938" y="3714601"/>
              <a:ext cx="40719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保障中央集权制度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94A7420-7642-4EB1-9ECF-5154D3200E52}"/>
              </a:ext>
            </a:extLst>
          </p:cNvPr>
          <p:cNvGrpSpPr/>
          <p:nvPr/>
        </p:nvGrpSpPr>
        <p:grpSpPr>
          <a:xfrm>
            <a:off x="556209" y="4965266"/>
            <a:ext cx="5755021" cy="584775"/>
            <a:chOff x="428625" y="4181475"/>
            <a:chExt cx="5755021" cy="584775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79F1F24D-6E09-476A-A7DA-FF02BC91696D}"/>
                </a:ext>
              </a:extLst>
            </p:cNvPr>
            <p:cNvSpPr txBox="1"/>
            <p:nvPr/>
          </p:nvSpPr>
          <p:spPr>
            <a:xfrm>
              <a:off x="428625" y="4181475"/>
              <a:ext cx="244265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3.</a:t>
              </a: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法律制度：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3B0D2176-FF1A-4E0E-B86C-88B946B6A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938" y="4181475"/>
              <a:ext cx="32547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轻罪重罚保障统治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3588A8-C29D-4659-A4F5-8A2C84B043EA}"/>
              </a:ext>
            </a:extLst>
          </p:cNvPr>
          <p:cNvGrpSpPr/>
          <p:nvPr/>
        </p:nvGrpSpPr>
        <p:grpSpPr>
          <a:xfrm>
            <a:off x="7240587" y="885096"/>
            <a:ext cx="4071937" cy="5599231"/>
            <a:chOff x="7240587" y="885096"/>
            <a:chExt cx="4071937" cy="559923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B4FEA16-3742-4C84-9476-04AF9592B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40587" y="885096"/>
              <a:ext cx="4071937" cy="508939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B68DDEF-6719-4F26-8F6E-891DB137F7CE}"/>
                </a:ext>
              </a:extLst>
            </p:cNvPr>
            <p:cNvSpPr txBox="1"/>
            <p:nvPr/>
          </p:nvSpPr>
          <p:spPr>
            <a:xfrm>
              <a:off x="7679382" y="6238106"/>
              <a:ext cx="345638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云梦睡虎地秦简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C80C596B-2980-450C-9526-AF001680EE57}"/>
              </a:ext>
            </a:extLst>
          </p:cNvPr>
          <p:cNvGrpSpPr/>
          <p:nvPr/>
        </p:nvGrpSpPr>
        <p:grpSpPr>
          <a:xfrm>
            <a:off x="535782" y="680911"/>
            <a:ext cx="8399239" cy="527978"/>
            <a:chOff x="535782" y="680911"/>
            <a:chExt cx="8399239" cy="527978"/>
          </a:xfrm>
        </p:grpSpPr>
        <p:sp>
          <p:nvSpPr>
            <p:cNvPr id="2" name="TextBox 26">
              <a:extLst>
                <a:ext uri="{FF2B5EF4-FFF2-40B4-BE49-F238E27FC236}">
                  <a16:creationId xmlns:a16="http://schemas.microsoft.com/office/drawing/2014/main" id="{8493E01F-7772-4669-A416-71C5726675F3}"/>
                </a:ext>
              </a:extLst>
            </p:cNvPr>
            <p:cNvSpPr txBox="1"/>
            <p:nvPr/>
          </p:nvSpPr>
          <p:spPr>
            <a:xfrm>
              <a:off x="535782" y="680911"/>
              <a:ext cx="621506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、中央决策系统：</a:t>
              </a:r>
            </a:p>
          </p:txBody>
        </p:sp>
        <p:sp>
          <p:nvSpPr>
            <p:cNvPr id="4" name="TextBox 27">
              <a:extLst>
                <a:ext uri="{FF2B5EF4-FFF2-40B4-BE49-F238E27FC236}">
                  <a16:creationId xmlns:a16="http://schemas.microsoft.com/office/drawing/2014/main" id="{F34545C7-7046-4C76-8E82-1D61D1F7A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958" y="685669"/>
              <a:ext cx="50720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皇帝制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5F9220C-48AF-41F9-B4C3-241C62BCDD28}"/>
              </a:ext>
            </a:extLst>
          </p:cNvPr>
          <p:cNvGrpSpPr/>
          <p:nvPr/>
        </p:nvGrpSpPr>
        <p:grpSpPr>
          <a:xfrm>
            <a:off x="513889" y="1447737"/>
            <a:ext cx="6778069" cy="576472"/>
            <a:chOff x="513889" y="1447737"/>
            <a:chExt cx="6778069" cy="576472"/>
          </a:xfrm>
        </p:grpSpPr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92B4C9B6-5558-40A4-9AED-AD9FA49871CF}"/>
                </a:ext>
              </a:extLst>
            </p:cNvPr>
            <p:cNvSpPr txBox="1"/>
            <p:nvPr/>
          </p:nvSpPr>
          <p:spPr>
            <a:xfrm>
              <a:off x="513889" y="1447737"/>
              <a:ext cx="314325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、中央政务系统：</a:t>
              </a:r>
            </a:p>
          </p:txBody>
        </p:sp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BDDCC201-A82E-4EBD-A8F2-B244571CA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958" y="1500989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三公九卿制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337A9F9-A3D1-4EC7-A1C6-755D4D4EC012}"/>
              </a:ext>
            </a:extLst>
          </p:cNvPr>
          <p:cNvGrpSpPr/>
          <p:nvPr/>
        </p:nvGrpSpPr>
        <p:grpSpPr>
          <a:xfrm>
            <a:off x="519415" y="2214263"/>
            <a:ext cx="7772668" cy="524052"/>
            <a:chOff x="519415" y="2214263"/>
            <a:chExt cx="7772668" cy="524052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17307A6-A170-4820-A17F-EBCC614EE05A}"/>
                </a:ext>
              </a:extLst>
            </p:cNvPr>
            <p:cNvSpPr txBox="1"/>
            <p:nvPr/>
          </p:nvSpPr>
          <p:spPr>
            <a:xfrm>
              <a:off x="519415" y="2214263"/>
              <a:ext cx="421481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、地方行政系统：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4582AB1-4E81-49E3-A7E4-B83BAEFC1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958" y="2215095"/>
              <a:ext cx="4429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郡县制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EA61F4-3CE5-4E9A-BB1E-692878308B1D}"/>
              </a:ext>
            </a:extLst>
          </p:cNvPr>
          <p:cNvGrpSpPr/>
          <p:nvPr/>
        </p:nvGrpSpPr>
        <p:grpSpPr>
          <a:xfrm>
            <a:off x="513889" y="2962785"/>
            <a:ext cx="8492569" cy="523220"/>
            <a:chOff x="513889" y="2962785"/>
            <a:chExt cx="8492569" cy="523220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2D3891C-B930-401D-84B4-CEB9856FD525}"/>
                </a:ext>
              </a:extLst>
            </p:cNvPr>
            <p:cNvSpPr txBox="1"/>
            <p:nvPr/>
          </p:nvSpPr>
          <p:spPr>
            <a:xfrm>
              <a:off x="513889" y="2962785"/>
              <a:ext cx="492918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、其他辅助措施：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58A4E10-0E2B-4E33-B8C3-CDF2BA2C1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958" y="2962785"/>
              <a:ext cx="5143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选官和考察制度</a:t>
              </a:r>
            </a:p>
          </p:txBody>
        </p:sp>
      </p:grp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3263C2B3-B344-4609-AF42-6DCE9C1EC2A9}"/>
              </a:ext>
            </a:extLst>
          </p:cNvPr>
          <p:cNvSpPr/>
          <p:nvPr/>
        </p:nvSpPr>
        <p:spPr>
          <a:xfrm>
            <a:off x="7283838" y="942521"/>
            <a:ext cx="344698" cy="2543484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箭头: 右弧形 11">
            <a:extLst>
              <a:ext uri="{FF2B5EF4-FFF2-40B4-BE49-F238E27FC236}">
                <a16:creationId xmlns:a16="http://schemas.microsoft.com/office/drawing/2014/main" id="{E45A5888-B2BA-42E2-9A65-9BA87D2840BA}"/>
              </a:ext>
            </a:extLst>
          </p:cNvPr>
          <p:cNvSpPr/>
          <p:nvPr/>
        </p:nvSpPr>
        <p:spPr>
          <a:xfrm>
            <a:off x="8055787" y="2004740"/>
            <a:ext cx="3368011" cy="3801318"/>
          </a:xfrm>
          <a:prstGeom prst="curvedLef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240439D-E74D-4D95-8D2A-08F1738830DB}"/>
              </a:ext>
            </a:extLst>
          </p:cNvPr>
          <p:cNvGrpSpPr/>
          <p:nvPr/>
        </p:nvGrpSpPr>
        <p:grpSpPr>
          <a:xfrm>
            <a:off x="312720" y="4444050"/>
            <a:ext cx="7643812" cy="1938072"/>
            <a:chOff x="312720" y="4444050"/>
            <a:chExt cx="7643812" cy="1357312"/>
          </a:xfrm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90509A8E-F1AE-4F4C-A7A0-DAF503E7EA88}"/>
                </a:ext>
              </a:extLst>
            </p:cNvPr>
            <p:cNvSpPr/>
            <p:nvPr/>
          </p:nvSpPr>
          <p:spPr>
            <a:xfrm>
              <a:off x="312720" y="4444050"/>
              <a:ext cx="7643812" cy="1357312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223CD121-872D-43AA-9702-D4C7D1EDB5E5}"/>
                </a:ext>
              </a:extLst>
            </p:cNvPr>
            <p:cNvSpPr txBox="1"/>
            <p:nvPr/>
          </p:nvSpPr>
          <p:spPr>
            <a:xfrm>
              <a:off x="2261082" y="4591039"/>
              <a:ext cx="37470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专制主义中央集权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56CA9582-D0EE-45EC-B8EF-C3AE7706DB43}"/>
                </a:ext>
              </a:extLst>
            </p:cNvPr>
            <p:cNvSpPr txBox="1"/>
            <p:nvPr/>
          </p:nvSpPr>
          <p:spPr>
            <a:xfrm>
              <a:off x="692109" y="5175814"/>
              <a:ext cx="707231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地方集权于中央，中央集权于皇帝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86BEB1-B5F6-4F66-B2BF-841FEC01DB3B}"/>
              </a:ext>
            </a:extLst>
          </p:cNvPr>
          <p:cNvSpPr txBox="1"/>
          <p:nvPr/>
        </p:nvSpPr>
        <p:spPr>
          <a:xfrm>
            <a:off x="1630710" y="4077866"/>
            <a:ext cx="8352928" cy="1582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对此后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2000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多年的中国政治与社会产生了重要影响。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0CB60A-F5BF-4A85-B58D-2EF1BE70C5D8}"/>
              </a:ext>
            </a:extLst>
          </p:cNvPr>
          <p:cNvSpPr txBox="1"/>
          <p:nvPr/>
        </p:nvSpPr>
        <p:spPr>
          <a:xfrm>
            <a:off x="1630710" y="333450"/>
            <a:ext cx="7848872" cy="1582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6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彻底打破了传统的贵族分封制，奠定了中国大一统王朝制度的基础。</a:t>
            </a:r>
            <a:endParaRPr lang="en-US" altLang="zh-CN" sz="36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62B1D5-3C26-4F34-8F2B-0A177BB952E7}"/>
              </a:ext>
            </a:extLst>
          </p:cNvPr>
          <p:cNvSpPr txBox="1"/>
          <p:nvPr/>
        </p:nvSpPr>
        <p:spPr>
          <a:xfrm>
            <a:off x="1611727" y="2205658"/>
            <a:ext cx="7704856" cy="1582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6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提高了行政效率，强化了对地方的控制。</a:t>
            </a:r>
            <a:endParaRPr lang="en-US" altLang="zh-CN" sz="36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54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28C29B-C76C-4A28-8E65-4F13FF80E7C2}"/>
              </a:ext>
            </a:extLst>
          </p:cNvPr>
          <p:cNvSpPr txBox="1"/>
          <p:nvPr/>
        </p:nvSpPr>
        <p:spPr>
          <a:xfrm>
            <a:off x="2093796" y="1601287"/>
            <a:ext cx="80860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故事背后的历史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从“周郑交质”到“射中王肩”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E8BAD5-0AD3-4999-B65E-BADF4F257DB1}"/>
              </a:ext>
            </a:extLst>
          </p:cNvPr>
          <p:cNvSpPr txBox="1"/>
          <p:nvPr/>
        </p:nvSpPr>
        <p:spPr>
          <a:xfrm>
            <a:off x="1849777" y="2928879"/>
            <a:ext cx="8574081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春秋初期，郑庄公一度独揽王室大权。周平王为了取信于郑国，平王还与郑庄公交换太子为质，史称“</a:t>
            </a:r>
            <a:r>
              <a:rPr lang="zh-CN" altLang="en-US" sz="2800" b="1" dirty="0">
                <a:solidFill>
                  <a:schemeClr val="accent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周郑交质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”。后来双方反目，郑军大败周军，周桓王中箭负伤，史称“</a:t>
            </a:r>
            <a:r>
              <a:rPr lang="zh-CN" altLang="en-US" sz="2800" b="1" dirty="0">
                <a:solidFill>
                  <a:schemeClr val="accent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射中王肩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”，天子威信扫地。从此，“王室之尊，与诸侯无异”。</a:t>
            </a:r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43CCA70F-28C6-4147-AF9F-A8217CC466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662" y="1440050"/>
            <a:ext cx="600037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3FF392B4-F844-4BBA-83E1-998D7683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8" y="20470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838C9845-8DF5-480A-A41A-C172A3FB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2" y="20470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E93CF8-F271-4A5D-B2EE-3F8FF812C4AB}"/>
              </a:ext>
            </a:extLst>
          </p:cNvPr>
          <p:cNvSpPr txBox="1"/>
          <p:nvPr/>
        </p:nvSpPr>
        <p:spPr>
          <a:xfrm>
            <a:off x="1498680" y="328703"/>
            <a:ext cx="362990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从群雄割据到大统一</a:t>
            </a:r>
          </a:p>
          <a:p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95D325C-02ED-4820-BBAB-41A75E51A6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896"/>
          <a:stretch/>
        </p:blipFill>
        <p:spPr>
          <a:xfrm>
            <a:off x="741222" y="2136654"/>
            <a:ext cx="9699642" cy="39820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4E2945D-C611-4C6A-8EFF-311C502F52F5}"/>
              </a:ext>
            </a:extLst>
          </p:cNvPr>
          <p:cNvGrpSpPr/>
          <p:nvPr/>
        </p:nvGrpSpPr>
        <p:grpSpPr>
          <a:xfrm>
            <a:off x="6599262" y="-664811"/>
            <a:ext cx="5688574" cy="2348626"/>
            <a:chOff x="4609806" y="-585240"/>
            <a:chExt cx="3173195" cy="29338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FA6918-296A-4ED2-9FEC-C702F6D6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7" y="-585240"/>
              <a:ext cx="3173194" cy="292629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0CCEDBD-E9E8-45E1-91E5-58FE95872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6" y="-577667"/>
              <a:ext cx="3173194" cy="2926293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1A45280-566C-4473-9E08-A242AF8F17A3}"/>
              </a:ext>
            </a:extLst>
          </p:cNvPr>
          <p:cNvSpPr txBox="1"/>
          <p:nvPr/>
        </p:nvSpPr>
        <p:spPr>
          <a:xfrm>
            <a:off x="7742500" y="441296"/>
            <a:ext cx="3744416" cy="881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王室衰微，诸侯势力强大。</a:t>
            </a:r>
            <a:endParaRPr lang="en-US" altLang="zh-CN" sz="2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宗法分封制的原则被破坏。</a:t>
            </a:r>
          </a:p>
        </p:txBody>
      </p:sp>
    </p:spTree>
    <p:extLst>
      <p:ext uri="{BB962C8B-B14F-4D97-AF65-F5344CB8AC3E}">
        <p14:creationId xmlns:p14="http://schemas.microsoft.com/office/powerpoint/2010/main" val="7917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5" grpId="0"/>
          <p:bldP spid="2" grpId="0"/>
          <p:bldP spid="3" grpId="0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5" grpId="0"/>
          <p:bldP spid="2" grpId="0"/>
          <p:bldP spid="3" grpId="0"/>
          <p:bldP spid="4" grpId="0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4847C34-7D7F-4668-9A6B-D4CD25E0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105" y="877193"/>
            <a:ext cx="607148" cy="61682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27DC5CE7-13A2-412C-A0A3-8458952B81EB}"/>
              </a:ext>
            </a:extLst>
          </p:cNvPr>
          <p:cNvSpPr txBox="1"/>
          <p:nvPr/>
        </p:nvSpPr>
        <p:spPr>
          <a:xfrm>
            <a:off x="1990750" y="1008328"/>
            <a:ext cx="85900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图片背后的历史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铁犁铧、铜壶、“废井田，开阡陌”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96ABF9-94AC-4AAB-8B23-C6B4CEC4E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7" y="2124787"/>
            <a:ext cx="2941340" cy="4090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4038C8-8DD7-4986-83D0-396675B12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65" y="2208445"/>
            <a:ext cx="2941340" cy="409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A5D25A-3137-41F1-92D6-1FB3C2512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1" y="3035458"/>
            <a:ext cx="5029200" cy="229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1F1CA0C-687A-44E7-9C9C-1E37CAA90D6C}"/>
              </a:ext>
            </a:extLst>
          </p:cNvPr>
          <p:cNvSpPr txBox="1"/>
          <p:nvPr/>
        </p:nvSpPr>
        <p:spPr>
          <a:xfrm>
            <a:off x="1028804" y="6382122"/>
            <a:ext cx="23529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战国时期铁犁铧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6E51CC-F448-47C6-9F19-A301240D155D}"/>
              </a:ext>
            </a:extLst>
          </p:cNvPr>
          <p:cNvSpPr txBox="1"/>
          <p:nvPr/>
        </p:nvSpPr>
        <p:spPr>
          <a:xfrm>
            <a:off x="9242895" y="6405570"/>
            <a:ext cx="25202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战国时期嵌错赏功宴乐铜壶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22B34C-8DBF-487E-AC0C-B6F48F58F338}"/>
              </a:ext>
            </a:extLst>
          </p:cNvPr>
          <p:cNvSpPr txBox="1"/>
          <p:nvPr/>
        </p:nvSpPr>
        <p:spPr>
          <a:xfrm>
            <a:off x="5097667" y="5728149"/>
            <a:ext cx="2376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“废井田，开阡陌”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977A8C0-EACA-491A-BBBD-04728AA0CF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896"/>
          <a:stretch/>
        </p:blipFill>
        <p:spPr>
          <a:xfrm>
            <a:off x="469371" y="1525430"/>
            <a:ext cx="10522379" cy="452799"/>
          </a:xfrm>
          <a:prstGeom prst="rect">
            <a:avLst/>
          </a:prstGeom>
        </p:spPr>
      </p:pic>
      <p:pic>
        <p:nvPicPr>
          <p:cNvPr id="20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26F13BB1-26C0-469B-A8C2-58E60BE4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8" y="20470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E6744667-05B0-4952-9C59-3A89FD16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2" y="20470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D2D7E1-A0BE-4B24-B344-588D121F7F40}"/>
              </a:ext>
            </a:extLst>
          </p:cNvPr>
          <p:cNvSpPr txBox="1"/>
          <p:nvPr/>
        </p:nvSpPr>
        <p:spPr>
          <a:xfrm>
            <a:off x="1501249" y="270328"/>
            <a:ext cx="367240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从群雄割据到大统一</a:t>
            </a:r>
          </a:p>
          <a:p>
            <a:pPr lvl="0"/>
            <a:endParaRPr lang="zh-CN" altLang="en-US" sz="28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5FF96F-7D59-44EB-A215-A3F1CCE7BC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08072" y="4992100"/>
            <a:ext cx="865633" cy="12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145" grpId="0"/>
          <p:bldP spid="44" grpId="0"/>
          <p:bldP spid="9" grpId="0"/>
          <p:bldP spid="10" grpId="0"/>
          <p:bldP spid="12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145" grpId="0"/>
          <p:bldP spid="44" grpId="0"/>
          <p:bldP spid="9" grpId="0"/>
          <p:bldP spid="10" grpId="0"/>
          <p:bldP spid="12" grpId="0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880D35D-D2C4-4287-B002-A0761920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709" y="1262883"/>
            <a:ext cx="607148" cy="61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5D05536-7385-43EC-A43B-04D923F41A82}"/>
              </a:ext>
            </a:extLst>
          </p:cNvPr>
          <p:cNvSpPr txBox="1"/>
          <p:nvPr/>
        </p:nvSpPr>
        <p:spPr>
          <a:xfrm>
            <a:off x="1800157" y="1432380"/>
            <a:ext cx="85900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遗址背后的历史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“稷下学宫”遗址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DABD1D9-24FD-492D-A6F4-684845894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7" y="2735309"/>
            <a:ext cx="4752528" cy="318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C72C131-93D7-4A46-94E2-E765F713C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22" y="2735309"/>
            <a:ext cx="5148682" cy="318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AEE90FC-2783-4A78-A176-E508C90C13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896"/>
          <a:stretch/>
        </p:blipFill>
        <p:spPr>
          <a:xfrm>
            <a:off x="450047" y="2009111"/>
            <a:ext cx="9699642" cy="398209"/>
          </a:xfrm>
          <a:prstGeom prst="rect">
            <a:avLst/>
          </a:prstGeom>
        </p:spPr>
      </p:pic>
      <p:pic>
        <p:nvPicPr>
          <p:cNvPr id="24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FBCE35FF-5182-4315-9B3D-9A9CDCAC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8" y="20470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69BF503D-B646-46E3-BC86-B579D977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2" y="20470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17FA9C7-EB16-4795-8825-D18D62B13848}"/>
              </a:ext>
            </a:extLst>
          </p:cNvPr>
          <p:cNvSpPr txBox="1"/>
          <p:nvPr/>
        </p:nvSpPr>
        <p:spPr>
          <a:xfrm>
            <a:off x="1558702" y="261442"/>
            <a:ext cx="41764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从群雄割据到大统一</a:t>
            </a:r>
          </a:p>
          <a:p>
            <a:pPr lvl="0"/>
            <a:endParaRPr lang="zh-CN" altLang="en-US" sz="28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264C6F9-3803-4C41-9F9A-D5CD19200EA4}"/>
              </a:ext>
            </a:extLst>
          </p:cNvPr>
          <p:cNvGrpSpPr/>
          <p:nvPr/>
        </p:nvGrpSpPr>
        <p:grpSpPr>
          <a:xfrm>
            <a:off x="7932728" y="-161524"/>
            <a:ext cx="4433922" cy="2348626"/>
            <a:chOff x="4609806" y="-585240"/>
            <a:chExt cx="3173195" cy="29338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24082CF-F154-455A-B041-A20C7EFC2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7" y="-585240"/>
              <a:ext cx="3173194" cy="292629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7138040-C6F6-42DC-B2A8-BDC31AD15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6" y="-577667"/>
              <a:ext cx="3173194" cy="2926293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6B6445E-3519-4C1D-A3A4-90A631778B40}"/>
              </a:ext>
            </a:extLst>
          </p:cNvPr>
          <p:cNvSpPr txBox="1"/>
          <p:nvPr/>
        </p:nvSpPr>
        <p:spPr>
          <a:xfrm>
            <a:off x="9404431" y="1164945"/>
            <a:ext cx="22322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百家争鸣</a:t>
            </a:r>
          </a:p>
        </p:txBody>
      </p:sp>
    </p:spTree>
    <p:extLst>
      <p:ext uri="{BB962C8B-B14F-4D97-AF65-F5344CB8AC3E}">
        <p14:creationId xmlns:p14="http://schemas.microsoft.com/office/powerpoint/2010/main" val="25952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" grpId="0"/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78177" descr="tyq">
            <a:extLst>
              <a:ext uri="{FF2B5EF4-FFF2-40B4-BE49-F238E27FC236}">
                <a16:creationId xmlns:a16="http://schemas.microsoft.com/office/drawing/2014/main" id="{1B9C81AC-C15A-4745-A64A-11C63640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0"/>
            <a:ext cx="9146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图片 178178" descr="tyq01">
            <a:extLst>
              <a:ext uri="{FF2B5EF4-FFF2-40B4-BE49-F238E27FC236}">
                <a16:creationId xmlns:a16="http://schemas.microsoft.com/office/drawing/2014/main" id="{8D37E3AD-CDC5-4EA9-A9F8-6E563BD6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0"/>
            <a:ext cx="9146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图片 178179" descr="tyq02">
            <a:extLst>
              <a:ext uri="{FF2B5EF4-FFF2-40B4-BE49-F238E27FC236}">
                <a16:creationId xmlns:a16="http://schemas.microsoft.com/office/drawing/2014/main" id="{5789C36F-2C17-499A-893D-38A3C099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-3176"/>
            <a:ext cx="9146117" cy="68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图片 178180" descr="tyq03">
            <a:extLst>
              <a:ext uri="{FF2B5EF4-FFF2-40B4-BE49-F238E27FC236}">
                <a16:creationId xmlns:a16="http://schemas.microsoft.com/office/drawing/2014/main" id="{39CB338A-D283-4B17-B51F-DC869C30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0"/>
            <a:ext cx="9146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图片 178181" descr="tyq04">
            <a:extLst>
              <a:ext uri="{FF2B5EF4-FFF2-40B4-BE49-F238E27FC236}">
                <a16:creationId xmlns:a16="http://schemas.microsoft.com/office/drawing/2014/main" id="{9BFFA39B-4123-44B8-B17F-F35A2552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-3176"/>
            <a:ext cx="9146117" cy="68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图片 178182" descr="tyq05">
            <a:extLst>
              <a:ext uri="{FF2B5EF4-FFF2-40B4-BE49-F238E27FC236}">
                <a16:creationId xmlns:a16="http://schemas.microsoft.com/office/drawing/2014/main" id="{7CA4FA23-B267-4960-9213-B00CD0C8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-3176"/>
            <a:ext cx="9146117" cy="68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4" name="图片 178183" descr="tyq06">
            <a:extLst>
              <a:ext uri="{FF2B5EF4-FFF2-40B4-BE49-F238E27FC236}">
                <a16:creationId xmlns:a16="http://schemas.microsoft.com/office/drawing/2014/main" id="{CB578DAB-2744-40D2-B66C-2456D0C9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-3176"/>
            <a:ext cx="9146117" cy="68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5" name="组合 178184">
            <a:extLst>
              <a:ext uri="{FF2B5EF4-FFF2-40B4-BE49-F238E27FC236}">
                <a16:creationId xmlns:a16="http://schemas.microsoft.com/office/drawing/2014/main" id="{523672FA-2BB6-4A96-A75A-035401EDDD92}"/>
              </a:ext>
            </a:extLst>
          </p:cNvPr>
          <p:cNvGrpSpPr>
            <a:grpSpLocks/>
          </p:cNvGrpSpPr>
          <p:nvPr/>
        </p:nvGrpSpPr>
        <p:grpSpPr bwMode="auto">
          <a:xfrm>
            <a:off x="1522148" y="0"/>
            <a:ext cx="9146117" cy="6859588"/>
            <a:chOff x="0" y="0"/>
            <a:chExt cx="5760" cy="4320"/>
          </a:xfrm>
        </p:grpSpPr>
        <p:pic>
          <p:nvPicPr>
            <p:cNvPr id="12297" name="图片 178185" descr="TY01">
              <a:extLst>
                <a:ext uri="{FF2B5EF4-FFF2-40B4-BE49-F238E27FC236}">
                  <a16:creationId xmlns:a16="http://schemas.microsoft.com/office/drawing/2014/main" id="{DF2E0AD5-D8AC-46AC-BF25-E7F4DEBCE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椭圆 178186">
              <a:extLst>
                <a:ext uri="{FF2B5EF4-FFF2-40B4-BE49-F238E27FC236}">
                  <a16:creationId xmlns:a16="http://schemas.microsoft.com/office/drawing/2014/main" id="{BD58BB76-C128-4688-AA5A-5CE713AF9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256"/>
              <a:ext cx="240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99" name="文本框 178187">
              <a:extLst>
                <a:ext uri="{FF2B5EF4-FFF2-40B4-BE49-F238E27FC236}">
                  <a16:creationId xmlns:a16="http://schemas.microsoft.com/office/drawing/2014/main" id="{5160E53C-84BA-4321-91E9-6177AAD1A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48"/>
              <a:ext cx="5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dirty="0"/>
                <a:t>咸阳</a:t>
              </a:r>
            </a:p>
          </p:txBody>
        </p:sp>
        <p:sp>
          <p:nvSpPr>
            <p:cNvPr id="12300" name="文本框 178188">
              <a:extLst>
                <a:ext uri="{FF2B5EF4-FFF2-40B4-BE49-F238E27FC236}">
                  <a16:creationId xmlns:a16="http://schemas.microsoft.com/office/drawing/2014/main" id="{A1E8E145-BD9D-47D3-B5E5-3CA6FB7D7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536"/>
              <a:ext cx="1824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0004" dirty="0">
                  <a:ea typeface="华文隶书" panose="02010800040101010101" pitchFamily="2" charset="-122"/>
                </a:rPr>
                <a:t>秦</a:t>
              </a:r>
            </a:p>
          </p:txBody>
        </p:sp>
      </p:grpSp>
      <p:sp>
        <p:nvSpPr>
          <p:cNvPr id="12303" name="矩形 178191">
            <a:extLst>
              <a:ext uri="{FF2B5EF4-FFF2-40B4-BE49-F238E27FC236}">
                <a16:creationId xmlns:a16="http://schemas.microsoft.com/office/drawing/2014/main" id="{5C1F06DD-95D3-495A-A04C-2BD5795B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911" y="6340356"/>
            <a:ext cx="2504067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1" b="1">
                <a:latin typeface="Arial" panose="020B0604020202020204" pitchFamily="34" charset="0"/>
                <a:ea typeface="黑体" panose="02010609060101010101" pitchFamily="49" charset="-122"/>
              </a:rPr>
              <a:t>统一的过程</a:t>
            </a:r>
          </a:p>
        </p:txBody>
      </p:sp>
    </p:spTree>
    <p:extLst>
      <p:ext uri="{BB962C8B-B14F-4D97-AF65-F5344CB8AC3E}">
        <p14:creationId xmlns:p14="http://schemas.microsoft.com/office/powerpoint/2010/main" val="400957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3DF034-60CA-44C8-914A-767DE746AD18}"/>
              </a:ext>
            </a:extLst>
          </p:cNvPr>
          <p:cNvSpPr txBox="1"/>
          <p:nvPr/>
        </p:nvSpPr>
        <p:spPr>
          <a:xfrm>
            <a:off x="1342678" y="1413570"/>
            <a:ext cx="9433048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在中国长达数千年的历史上，有过三次从根本上改变了中国的政治和社会结构的大革命。第一次发生于公元前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221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年，它结束了领主封建制，创立了实行中央集权制的帝国。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斯塔夫里阿诺斯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全球通史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1EE271-6022-418D-9267-1213935BE281}"/>
              </a:ext>
            </a:extLst>
          </p:cNvPr>
          <p:cNvSpPr txBox="1"/>
          <p:nvPr/>
        </p:nvSpPr>
        <p:spPr>
          <a:xfrm>
            <a:off x="1342678" y="4509914"/>
            <a:ext cx="9433048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中国之教，得孔子而后立；中国之政，得秦皇而后行；中国之境，得汉武而后定。三者皆中国之所以为中国也。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                         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夏曾佑</a:t>
            </a:r>
          </a:p>
        </p:txBody>
      </p:sp>
      <p:pic>
        <p:nvPicPr>
          <p:cNvPr id="4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3F773598-F12C-417C-AB6E-155556DE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8" y="20470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836940D7-9483-49C4-9672-4F93716E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2" y="20470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55970DB-60A1-409F-8851-DD9907ABA7D9}"/>
              </a:ext>
            </a:extLst>
          </p:cNvPr>
          <p:cNvSpPr txBox="1"/>
          <p:nvPr/>
        </p:nvSpPr>
        <p:spPr>
          <a:xfrm>
            <a:off x="1641783" y="333450"/>
            <a:ext cx="338437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从群雄割据到大统一</a:t>
            </a:r>
          </a:p>
          <a:p>
            <a:pPr lvl="0"/>
            <a:endParaRPr lang="zh-CN" altLang="en-US" sz="28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0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A60BC6-04AB-4D13-9B20-DDD7B4BAF21F}"/>
              </a:ext>
            </a:extLst>
          </p:cNvPr>
          <p:cNvSpPr txBox="1"/>
          <p:nvPr/>
        </p:nvSpPr>
        <p:spPr>
          <a:xfrm>
            <a:off x="5591150" y="1773610"/>
            <a:ext cx="5256584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然而，嬴政并没有满足于此，他认为：“一统天下，远非天下之大功业也！若论一统，夏商周三代也是一统，并非我秦独能耳。至大功业何在？在文明立治，在盘整天下，在使我华夏族群再造重生，已焕发勃勃生机！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B785B9-48D7-4343-A9A8-191AFC69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0" y="1053530"/>
            <a:ext cx="4222998" cy="55180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69BBC57-1006-415B-89D7-C6881267645B}"/>
              </a:ext>
            </a:extLst>
          </p:cNvPr>
          <p:cNvSpPr txBox="1"/>
          <p:nvPr/>
        </p:nvSpPr>
        <p:spPr>
          <a:xfrm>
            <a:off x="1541231" y="173172"/>
            <a:ext cx="3456384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从群雄割据到大统一</a:t>
            </a:r>
          </a:p>
          <a:p>
            <a:pPr lvl="0"/>
            <a:endParaRPr lang="zh-CN" altLang="en-US" sz="28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28CF0D6F-9455-4BF3-9393-5EECF42D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E8B575BA-7C9C-4AAC-AFEE-31809017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9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04AB969-7980-4BFC-A05F-160710798B93}"/>
              </a:ext>
            </a:extLst>
          </p:cNvPr>
          <p:cNvSpPr txBox="1"/>
          <p:nvPr/>
        </p:nvSpPr>
        <p:spPr>
          <a:xfrm>
            <a:off x="1789208" y="1392297"/>
            <a:ext cx="61206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（一）以“皇帝”为核心的中央决策系统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93F2EB-A2AE-45CD-BC70-622C865D5ED6}"/>
              </a:ext>
            </a:extLst>
          </p:cNvPr>
          <p:cNvSpPr txBox="1"/>
          <p:nvPr/>
        </p:nvSpPr>
        <p:spPr>
          <a:xfrm>
            <a:off x="999406" y="2336635"/>
            <a:ext cx="9993003" cy="3801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材料一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赢政“自以为功过五帝，地广三王”“今名号不更，无以称  成功、传后世”。群臣建议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古有天皇，有地皇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有泰皇，泰皇最贵。臣等昧死上尊号，王为泰皇。”赢政决定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去‘泰’著‘皇’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采上古“帝’位号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号日‘皇帝’。他如议。”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——《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岳麓版必修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：政治文明历程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95395AB7-2D6B-4AE1-AD40-493A54AB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FA67ACE2-EA03-4855-8E49-7E47D5B7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1742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F267814-2E68-4444-A989-F88BD0E74A67}"/>
              </a:ext>
            </a:extLst>
          </p:cNvPr>
          <p:cNvSpPr txBox="1"/>
          <p:nvPr/>
        </p:nvSpPr>
        <p:spPr>
          <a:xfrm>
            <a:off x="1304207" y="-130835"/>
            <a:ext cx="417646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“始皇帝”与三公九卿</a:t>
            </a:r>
            <a:endParaRPr lang="en-US" altLang="zh-CN" sz="32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DC52F17-AB96-4962-BBB7-F4398BE3AD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896"/>
          <a:stretch/>
        </p:blipFill>
        <p:spPr>
          <a:xfrm>
            <a:off x="1109227" y="1861181"/>
            <a:ext cx="6624736" cy="3982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ED84ED-18F9-4800-A63D-19A00057D1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662" y="1216956"/>
            <a:ext cx="590546" cy="5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燕尾形 18">
            <a:extLst>
              <a:ext uri="{FF2B5EF4-FFF2-40B4-BE49-F238E27FC236}">
                <a16:creationId xmlns:a16="http://schemas.microsoft.com/office/drawing/2014/main" id="{56CDD32C-C372-4F18-B9AD-6FB3E11DE361}"/>
              </a:ext>
            </a:extLst>
          </p:cNvPr>
          <p:cNvSpPr/>
          <p:nvPr/>
        </p:nvSpPr>
        <p:spPr>
          <a:xfrm rot="10800000">
            <a:off x="2854846" y="5878066"/>
            <a:ext cx="5112568" cy="763568"/>
          </a:xfrm>
          <a:prstGeom prst="chevron">
            <a:avLst>
              <a:gd name="adj" fmla="val 67746"/>
            </a:avLst>
          </a:prstGeom>
          <a:solidFill>
            <a:srgbClr val="94C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376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B17382-8300-438C-99B8-2B64B605CB19}"/>
              </a:ext>
            </a:extLst>
          </p:cNvPr>
          <p:cNvSpPr txBox="1"/>
          <p:nvPr/>
        </p:nvSpPr>
        <p:spPr>
          <a:xfrm>
            <a:off x="3286893" y="6081878"/>
            <a:ext cx="4248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重新确定名号，秦王嬴政改称“皇帝”</a:t>
            </a:r>
          </a:p>
        </p:txBody>
      </p:sp>
    </p:spTree>
    <p:extLst>
      <p:ext uri="{BB962C8B-B14F-4D97-AF65-F5344CB8AC3E}">
        <p14:creationId xmlns:p14="http://schemas.microsoft.com/office/powerpoint/2010/main" val="31053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2" grpId="0"/>
          <p:bldP spid="2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2" grpId="0"/>
          <p:bldP spid="23" grpId="0" animBg="1"/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5998436-4399-48E3-88E6-90D9DB0526ED}"/>
              </a:ext>
            </a:extLst>
          </p:cNvPr>
          <p:cNvSpPr txBox="1"/>
          <p:nvPr/>
        </p:nvSpPr>
        <p:spPr>
          <a:xfrm>
            <a:off x="1522538" y="1075175"/>
            <a:ext cx="878497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材料二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天下事无小大皆决于上。”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秦始皇本纪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ADD7F9-3BEE-4348-A0E9-B2AE35BC9EBD}"/>
              </a:ext>
            </a:extLst>
          </p:cNvPr>
          <p:cNvSpPr txBox="1"/>
          <p:nvPr/>
        </p:nvSpPr>
        <p:spPr>
          <a:xfrm>
            <a:off x="1520230" y="3233833"/>
            <a:ext cx="9543528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材料三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朕为始皇帝。后世以计数，二世三世至于万世，传之无穷。”                                                                                        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                                                                                                   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秦始皇本纪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57E6BEF8-6025-4057-B488-49BC40F8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3" y="15589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istrator\Desktop\微立体创业计划\004.png">
            <a:extLst>
              <a:ext uri="{FF2B5EF4-FFF2-40B4-BE49-F238E27FC236}">
                <a16:creationId xmlns:a16="http://schemas.microsoft.com/office/drawing/2014/main" id="{E2F242DB-162C-4331-AECA-5C77C4C6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55897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D3BF3F3-BCC8-4090-87BE-8D3872FC6907}"/>
              </a:ext>
            </a:extLst>
          </p:cNvPr>
          <p:cNvSpPr txBox="1"/>
          <p:nvPr/>
        </p:nvSpPr>
        <p:spPr>
          <a:xfrm>
            <a:off x="1520231" y="-98598"/>
            <a:ext cx="494958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“始皇帝”与三公九卿</a:t>
            </a:r>
            <a:endParaRPr lang="en-US" altLang="zh-CN" sz="32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/>
            <a:endParaRPr lang="zh-CN" altLang="en-US" sz="1600" b="1" dirty="0">
              <a:solidFill>
                <a:srgbClr val="F87A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燕尾形 18">
            <a:extLst>
              <a:ext uri="{FF2B5EF4-FFF2-40B4-BE49-F238E27FC236}">
                <a16:creationId xmlns:a16="http://schemas.microsoft.com/office/drawing/2014/main" id="{2BC13191-C387-489F-B5FD-186EB08C2DDB}"/>
              </a:ext>
            </a:extLst>
          </p:cNvPr>
          <p:cNvSpPr/>
          <p:nvPr/>
        </p:nvSpPr>
        <p:spPr>
          <a:xfrm rot="10800000">
            <a:off x="6383237" y="1557560"/>
            <a:ext cx="4214194" cy="888001"/>
          </a:xfrm>
          <a:prstGeom prst="chevron">
            <a:avLst>
              <a:gd name="adj" fmla="val 67746"/>
            </a:avLst>
          </a:prstGeom>
          <a:solidFill>
            <a:srgbClr val="94C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376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6D34FE-77E3-430D-83F9-8EB3D86D9903}"/>
              </a:ext>
            </a:extLst>
          </p:cNvPr>
          <p:cNvSpPr txBox="1"/>
          <p:nvPr/>
        </p:nvSpPr>
        <p:spPr>
          <a:xfrm>
            <a:off x="6750194" y="1846727"/>
            <a:ext cx="33362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权力高度集中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皇权至高无上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燕尾形 18">
            <a:extLst>
              <a:ext uri="{FF2B5EF4-FFF2-40B4-BE49-F238E27FC236}">
                <a16:creationId xmlns:a16="http://schemas.microsoft.com/office/drawing/2014/main" id="{F5356716-CD29-4DAA-B4BF-106061202547}"/>
              </a:ext>
            </a:extLst>
          </p:cNvPr>
          <p:cNvSpPr/>
          <p:nvPr/>
        </p:nvSpPr>
        <p:spPr>
          <a:xfrm rot="10800000">
            <a:off x="6383237" y="4533708"/>
            <a:ext cx="4286945" cy="832144"/>
          </a:xfrm>
          <a:prstGeom prst="chevron">
            <a:avLst>
              <a:gd name="adj" fmla="val 67746"/>
            </a:avLst>
          </a:prstGeom>
          <a:solidFill>
            <a:srgbClr val="94C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376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9AFD3A-DD7A-43EA-9EFF-923BF8001669}"/>
              </a:ext>
            </a:extLst>
          </p:cNvPr>
          <p:cNvSpPr txBox="1"/>
          <p:nvPr/>
        </p:nvSpPr>
        <p:spPr>
          <a:xfrm>
            <a:off x="6978166" y="4693019"/>
            <a:ext cx="288032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“家天下”的皇位继承制。</a:t>
            </a: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0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7" grpId="0"/>
          <p:bldP spid="10" grpId="0" animBg="1"/>
          <p:bldP spid="11" grpId="0"/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7" grpId="0"/>
          <p:bldP spid="10" grpId="0" animBg="1"/>
          <p:bldP spid="11" grpId="0"/>
          <p:bldP spid="13" grpId="0" animBg="1"/>
          <p:bldP spid="1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10563</TotalTime>
  <Words>956</Words>
  <Application>Microsoft Office PowerPoint</Application>
  <PresentationFormat>自定义</PresentationFormat>
  <Paragraphs>111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仿宋</vt:lpstr>
      <vt:lpstr>黑体</vt:lpstr>
      <vt:lpstr>华文行楷</vt:lpstr>
      <vt:lpstr>华文楷体</vt:lpstr>
      <vt:lpstr>华文隶书</vt:lpstr>
      <vt:lpstr>华文新魏</vt:lpstr>
      <vt:lpstr>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hl81829782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keywords>hl81829782</cp:keywords>
  <cp:lastModifiedBy>57032</cp:lastModifiedBy>
  <cp:revision>1001</cp:revision>
  <dcterms:created xsi:type="dcterms:W3CDTF">2015-04-24T01:01:13Z</dcterms:created>
  <dcterms:modified xsi:type="dcterms:W3CDTF">2018-09-11T01:56:49Z</dcterms:modified>
  <cp:category>hl81829782</cp:category>
  <cp:contentStatus>hl81829782</cp:contentStatus>
</cp:coreProperties>
</file>